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60" r:id="rId3"/>
    <p:sldId id="290" r:id="rId4"/>
    <p:sldId id="259" r:id="rId5"/>
    <p:sldId id="256" r:id="rId6"/>
    <p:sldId id="261" r:id="rId7"/>
    <p:sldId id="263" r:id="rId8"/>
    <p:sldId id="264" r:id="rId9"/>
    <p:sldId id="265" r:id="rId10"/>
    <p:sldId id="267" r:id="rId11"/>
    <p:sldId id="268" r:id="rId12"/>
    <p:sldId id="271" r:id="rId13"/>
    <p:sldId id="272" r:id="rId14"/>
    <p:sldId id="273" r:id="rId15"/>
    <p:sldId id="274" r:id="rId16"/>
    <p:sldId id="275" r:id="rId17"/>
    <p:sldId id="278" r:id="rId18"/>
    <p:sldId id="282" r:id="rId19"/>
    <p:sldId id="279" r:id="rId20"/>
    <p:sldId id="280" r:id="rId21"/>
    <p:sldId id="291" r:id="rId22"/>
    <p:sldId id="292" r:id="rId23"/>
    <p:sldId id="293" r:id="rId24"/>
    <p:sldId id="294" r:id="rId25"/>
    <p:sldId id="295" r:id="rId26"/>
    <p:sldId id="281" r:id="rId27"/>
    <p:sldId id="283" r:id="rId28"/>
    <p:sldId id="288" r:id="rId29"/>
    <p:sldId id="287" r:id="rId30"/>
    <p:sldId id="289" r:id="rId31"/>
    <p:sldId id="286" r:id="rId32"/>
    <p:sldId id="29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71246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634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772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8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564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87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008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42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205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42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05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3/1/2015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217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rsonkent.com/map_archive/franco_spanish_war_1635.htm" TargetMode="External"/><Relationship Id="rId2" Type="http://schemas.openxmlformats.org/officeDocument/2006/relationships/hyperlink" Target="http://www.worldatlas.com/aatlas/infopage/pyrenee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mersonkent.com/map_archive/thirty_years_war_1635.htm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30533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Spain’s decline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867400"/>
          </a:xfrm>
        </p:spPr>
        <p:txBody>
          <a:bodyPr>
            <a:normAutofit/>
          </a:bodyPr>
          <a:lstStyle/>
          <a:p>
            <a:r>
              <a:rPr lang="en-CA" dirty="0" smtClean="0"/>
              <a:t>Military defeats</a:t>
            </a:r>
          </a:p>
          <a:p>
            <a:pPr lvl="1"/>
            <a:r>
              <a:rPr lang="en-CA" dirty="0" smtClean="0"/>
              <a:t>fall of Breda, 1637</a:t>
            </a:r>
          </a:p>
          <a:p>
            <a:pPr lvl="1"/>
            <a:r>
              <a:rPr lang="en-CA" dirty="0" smtClean="0"/>
              <a:t>“Victory was no longer expected; the aim now was to leave the war with honour” (p. 661).</a:t>
            </a:r>
            <a:endParaRPr lang="en-CA" dirty="0"/>
          </a:p>
          <a:p>
            <a:pPr lvl="1"/>
            <a:r>
              <a:rPr lang="en-CA" dirty="0" smtClean="0"/>
              <a:t>co-ordinated attacks by France and Dutch Republic, 1638</a:t>
            </a:r>
          </a:p>
          <a:p>
            <a:pPr lvl="1"/>
            <a:r>
              <a:rPr lang="en-CA" dirty="0" smtClean="0"/>
              <a:t>irrecoverable attrition rates</a:t>
            </a:r>
          </a:p>
          <a:p>
            <a:pPr lvl="1"/>
            <a:r>
              <a:rPr lang="en-CA" dirty="0" smtClean="0"/>
              <a:t>affect on Empire: </a:t>
            </a:r>
          </a:p>
          <a:p>
            <a:pPr lvl="2"/>
            <a:r>
              <a:rPr lang="en-CA" sz="2400" dirty="0" smtClean="0"/>
              <a:t>reduction in financial subsidies from Spain</a:t>
            </a:r>
          </a:p>
          <a:p>
            <a:pPr lvl="2"/>
            <a:r>
              <a:rPr lang="en-CA" sz="2400" dirty="0" smtClean="0"/>
              <a:t>“A Spanish success in the Netherlands would enable Ferdinand III to withdraw his troops from Luxembourg, while a Spanish defeat would free France to reinforce its army in Germany” (p. 659).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10176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Spain’s decline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12549"/>
            <a:ext cx="4572000" cy="5867400"/>
          </a:xfrm>
        </p:spPr>
        <p:txBody>
          <a:bodyPr>
            <a:normAutofit/>
          </a:bodyPr>
          <a:lstStyle/>
          <a:p>
            <a:r>
              <a:rPr lang="en-CA" dirty="0" smtClean="0"/>
              <a:t>Military defeats</a:t>
            </a:r>
          </a:p>
          <a:p>
            <a:pPr lvl="1"/>
            <a:r>
              <a:rPr lang="en-CA" dirty="0" smtClean="0"/>
              <a:t>Olivares dismissed (1643)</a:t>
            </a:r>
          </a:p>
          <a:p>
            <a:pPr lvl="1"/>
            <a:r>
              <a:rPr lang="en-CA" dirty="0" smtClean="0"/>
              <a:t>death of Richelieu (1642) and Louis XIII (1643)</a:t>
            </a:r>
          </a:p>
          <a:p>
            <a:pPr lvl="1"/>
            <a:r>
              <a:rPr lang="en-CA" dirty="0" smtClean="0"/>
              <a:t>Cardinal Mazarin</a:t>
            </a:r>
          </a:p>
          <a:p>
            <a:pPr lvl="2"/>
            <a:r>
              <a:rPr lang="en-CA" dirty="0" smtClean="0"/>
              <a:t>no quick peace with Spain</a:t>
            </a:r>
          </a:p>
          <a:p>
            <a:pPr lvl="2"/>
            <a:r>
              <a:rPr lang="en-CA" dirty="0" smtClean="0"/>
              <a:t>territorial gains in the Empire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Rocroi</a:t>
            </a:r>
            <a:r>
              <a:rPr lang="en-CA" dirty="0" smtClean="0"/>
              <a:t> (1643)</a:t>
            </a:r>
          </a:p>
          <a:p>
            <a:pPr lvl="2"/>
            <a:r>
              <a:rPr lang="en-CA" dirty="0" smtClean="0"/>
              <a:t>political significance for France</a:t>
            </a:r>
          </a:p>
        </p:txBody>
      </p:sp>
    </p:spTree>
    <p:extLst>
      <p:ext uri="{BB962C8B-B14F-4D97-AF65-F5344CB8AC3E}">
        <p14:creationId xmlns:p14="http://schemas.microsoft.com/office/powerpoint/2010/main" val="1805694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Character of the War after 1635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/>
          <a:lstStyle/>
          <a:p>
            <a:r>
              <a:rPr lang="en-CA" dirty="0" smtClean="0"/>
              <a:t>“universal, anarchic and self-perpetuating violence” (quoted on p. 622 from Michael Howard, </a:t>
            </a:r>
            <a:r>
              <a:rPr lang="en-CA" i="1" dirty="0" smtClean="0"/>
              <a:t>War in European History</a:t>
            </a:r>
            <a:r>
              <a:rPr lang="en-CA" dirty="0" smtClean="0"/>
              <a:t> [1976]) ???</a:t>
            </a:r>
          </a:p>
          <a:p>
            <a:r>
              <a:rPr lang="en-CA" dirty="0" smtClean="0"/>
              <a:t>a purposeful myth</a:t>
            </a:r>
          </a:p>
          <a:p>
            <a:r>
              <a:rPr lang="en-CA" dirty="0" smtClean="0"/>
              <a:t>social, economic, administrative crisis</a:t>
            </a:r>
          </a:p>
          <a:p>
            <a:pPr lvl="1"/>
            <a:r>
              <a:rPr lang="en-CA" dirty="0" smtClean="0"/>
              <a:t>Swedish plunder of </a:t>
            </a:r>
            <a:r>
              <a:rPr lang="en-CA" dirty="0" err="1" smtClean="0"/>
              <a:t>Olmütz</a:t>
            </a:r>
            <a:r>
              <a:rPr lang="en-CA" dirty="0" smtClean="0"/>
              <a:t>, 1642 (pp. 635-36)</a:t>
            </a:r>
          </a:p>
          <a:p>
            <a:pPr lvl="1"/>
            <a:r>
              <a:rPr lang="en-CA" dirty="0" smtClean="0"/>
              <a:t>aftermath of the Battle of </a:t>
            </a:r>
            <a:r>
              <a:rPr lang="en-CA" dirty="0" err="1" smtClean="0"/>
              <a:t>Tuttlingen</a:t>
            </a:r>
            <a:r>
              <a:rPr lang="en-CA" dirty="0" smtClean="0"/>
              <a:t>, 1643 (p. 643)</a:t>
            </a:r>
          </a:p>
          <a:p>
            <a:pPr lvl="2"/>
            <a:r>
              <a:rPr lang="en-CA" sz="2400" dirty="0" smtClean="0"/>
              <a:t>capture of French officers &amp; wives</a:t>
            </a:r>
          </a:p>
          <a:p>
            <a:pPr lvl="2"/>
            <a:r>
              <a:rPr lang="en-CA" sz="2400" dirty="0" smtClean="0"/>
              <a:t>attacks of peasants on stragglers</a:t>
            </a:r>
          </a:p>
          <a:p>
            <a:pPr lvl="1"/>
            <a:r>
              <a:rPr lang="en-CA" dirty="0" smtClean="0"/>
              <a:t>casualties </a:t>
            </a:r>
          </a:p>
          <a:p>
            <a:pPr lvl="2"/>
            <a:r>
              <a:rPr lang="en-CA" sz="2400" dirty="0" smtClean="0"/>
              <a:t>Second Battle of </a:t>
            </a:r>
            <a:r>
              <a:rPr lang="en-CA" sz="2400" dirty="0" err="1" smtClean="0"/>
              <a:t>Breitenfeld</a:t>
            </a:r>
            <a:r>
              <a:rPr lang="en-CA" sz="2400" dirty="0" smtClean="0"/>
              <a:t>, 1642 (p. 638)</a:t>
            </a:r>
          </a:p>
          <a:p>
            <a:pPr lvl="2"/>
            <a:r>
              <a:rPr lang="en-CA" sz="2400" dirty="0" smtClean="0"/>
              <a:t>Battle of </a:t>
            </a:r>
            <a:r>
              <a:rPr lang="en-CA" sz="2400" dirty="0" err="1" smtClean="0"/>
              <a:t>Jankau</a:t>
            </a:r>
            <a:r>
              <a:rPr lang="en-CA" sz="2400" dirty="0" smtClean="0"/>
              <a:t>, 1645 (p. 695)</a:t>
            </a:r>
          </a:p>
          <a:p>
            <a:pPr lvl="2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6471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Character of the War after 1635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/>
          <a:lstStyle/>
          <a:p>
            <a:r>
              <a:rPr lang="en-CA" dirty="0" smtClean="0"/>
              <a:t> a mobile war</a:t>
            </a:r>
          </a:p>
          <a:p>
            <a:pPr lvl="1"/>
            <a:r>
              <a:rPr lang="en-CA" dirty="0" smtClean="0"/>
              <a:t>increased proportion of cavalry</a:t>
            </a:r>
          </a:p>
          <a:p>
            <a:pPr lvl="1"/>
            <a:r>
              <a:rPr lang="en-CA" dirty="0" smtClean="0"/>
              <a:t>rapid response to conflicts “in poorly defended regions” (p. 623)</a:t>
            </a:r>
          </a:p>
          <a:p>
            <a:pPr lvl="1"/>
            <a:r>
              <a:rPr lang="en-CA" dirty="0" smtClean="0"/>
              <a:t>fewer sieges in the Empire (vs. Netherlands)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9187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Character of the War after 1635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830" y="990600"/>
            <a:ext cx="4668570" cy="5486400"/>
          </a:xfrm>
        </p:spPr>
        <p:txBody>
          <a:bodyPr/>
          <a:lstStyle/>
          <a:p>
            <a:r>
              <a:rPr lang="en-CA" dirty="0" smtClean="0"/>
              <a:t>a war “firmly controlled and directed” (p. 624)</a:t>
            </a:r>
          </a:p>
          <a:p>
            <a:pPr lvl="1"/>
            <a:r>
              <a:rPr lang="en-CA" dirty="0" smtClean="0"/>
              <a:t>“no marked decline in the skill of either senior or junior officers” (p. 624) </a:t>
            </a:r>
          </a:p>
          <a:p>
            <a:pPr lvl="1"/>
            <a:r>
              <a:rPr lang="en-CA" dirty="0" smtClean="0"/>
              <a:t>France: Henri </a:t>
            </a:r>
            <a:r>
              <a:rPr lang="en-CA" dirty="0" err="1" smtClean="0"/>
              <a:t>deTurenne</a:t>
            </a:r>
            <a:endParaRPr lang="en-CA" dirty="0" smtClean="0"/>
          </a:p>
          <a:p>
            <a:pPr lvl="1"/>
            <a:r>
              <a:rPr lang="en-CA" dirty="0" smtClean="0"/>
              <a:t>Sweden: </a:t>
            </a:r>
            <a:r>
              <a:rPr lang="en-CA" dirty="0" err="1" smtClean="0"/>
              <a:t>Lennart</a:t>
            </a:r>
            <a:r>
              <a:rPr lang="en-CA" dirty="0" smtClean="0"/>
              <a:t> </a:t>
            </a:r>
            <a:r>
              <a:rPr lang="en-CA" dirty="0" err="1" smtClean="0"/>
              <a:t>Torstensson</a:t>
            </a:r>
            <a:endParaRPr lang="en-CA" dirty="0" smtClean="0"/>
          </a:p>
          <a:p>
            <a:pPr lvl="1"/>
            <a:r>
              <a:rPr lang="en-CA" dirty="0" smtClean="0"/>
              <a:t>Empire: Franz von Mercy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23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Character of the War after 1635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153400" cy="5486400"/>
          </a:xfrm>
        </p:spPr>
        <p:txBody>
          <a:bodyPr/>
          <a:lstStyle/>
          <a:p>
            <a:r>
              <a:rPr lang="en-CA" dirty="0" smtClean="0"/>
              <a:t>a war “firmly controlled and directed” (p. 624)</a:t>
            </a:r>
          </a:p>
          <a:p>
            <a:pPr lvl="1"/>
            <a:r>
              <a:rPr lang="en-CA" dirty="0" smtClean="0"/>
              <a:t>neutrality</a:t>
            </a:r>
          </a:p>
          <a:p>
            <a:pPr lvl="2"/>
            <a:r>
              <a:rPr lang="en-CA" sz="2400" dirty="0" smtClean="0"/>
              <a:t>Peace of Goslar (1642)</a:t>
            </a:r>
          </a:p>
          <a:p>
            <a:pPr lvl="3"/>
            <a:r>
              <a:rPr lang="en-CA" sz="2400" dirty="0" err="1" smtClean="0"/>
              <a:t>Wolfenbüttel</a:t>
            </a:r>
            <a:r>
              <a:rPr lang="en-CA" sz="2400" dirty="0" smtClean="0"/>
              <a:t> exchanged for Hildesheim</a:t>
            </a:r>
          </a:p>
          <a:p>
            <a:pPr lvl="3"/>
            <a:r>
              <a:rPr lang="en-CA" sz="2400" dirty="0" err="1" smtClean="0"/>
              <a:t>Guelphs</a:t>
            </a:r>
            <a:r>
              <a:rPr lang="en-CA" sz="2400" dirty="0" smtClean="0"/>
              <a:t> ceased hostilities.</a:t>
            </a:r>
          </a:p>
          <a:p>
            <a:pPr lvl="3"/>
            <a:r>
              <a:rPr lang="en-CA" sz="2400" dirty="0" smtClean="0"/>
              <a:t>France and Sweden lose Lower Saxony as a base for operation</a:t>
            </a:r>
          </a:p>
          <a:p>
            <a:pPr lvl="2"/>
            <a:r>
              <a:rPr lang="en-CA" sz="2400" dirty="0" smtClean="0"/>
              <a:t>Brandenburg</a:t>
            </a:r>
          </a:p>
          <a:p>
            <a:pPr lvl="3"/>
            <a:r>
              <a:rPr lang="en-CA" sz="2400" dirty="0" smtClean="0"/>
              <a:t>cease-fire (1641), truce (1643) </a:t>
            </a:r>
          </a:p>
          <a:p>
            <a:pPr lvl="2"/>
            <a:r>
              <a:rPr lang="en-CA" sz="2600" dirty="0" smtClean="0"/>
              <a:t>Saxony</a:t>
            </a:r>
          </a:p>
          <a:p>
            <a:pPr lvl="3"/>
            <a:r>
              <a:rPr lang="en-CA" sz="2400" dirty="0" err="1" smtClean="0"/>
              <a:t>Kötzenschenbroda</a:t>
            </a:r>
            <a:r>
              <a:rPr lang="en-CA" sz="2400" dirty="0" smtClean="0"/>
              <a:t> Armistice (1645)</a:t>
            </a:r>
          </a:p>
        </p:txBody>
      </p:sp>
    </p:spTree>
    <p:extLst>
      <p:ext uri="{BB962C8B-B14F-4D97-AF65-F5344CB8AC3E}">
        <p14:creationId xmlns:p14="http://schemas.microsoft.com/office/powerpoint/2010/main" val="399342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Character of the War after 1635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638800"/>
          </a:xfrm>
        </p:spPr>
        <p:txBody>
          <a:bodyPr/>
          <a:lstStyle/>
          <a:p>
            <a:r>
              <a:rPr lang="en-CA" dirty="0" smtClean="0"/>
              <a:t>a war “firmly controlled and directed” (p. 624)</a:t>
            </a:r>
          </a:p>
          <a:p>
            <a:pPr lvl="1"/>
            <a:r>
              <a:rPr lang="en-CA" dirty="0" smtClean="0"/>
              <a:t>financial way out </a:t>
            </a:r>
          </a:p>
          <a:p>
            <a:pPr lvl="2"/>
            <a:r>
              <a:rPr lang="en-CA" dirty="0" smtClean="0"/>
              <a:t>Heidelberg:  Bavaria </a:t>
            </a:r>
            <a:r>
              <a:rPr lang="en-CA" dirty="0" smtClean="0">
                <a:sym typeface="Wingdings" panose="05000000000000000000" pitchFamily="2" charset="2"/>
              </a:rPr>
              <a:t></a:t>
            </a:r>
            <a:r>
              <a:rPr lang="en-CA" dirty="0" smtClean="0"/>
              <a:t> </a:t>
            </a:r>
            <a:r>
              <a:rPr lang="en-CA" dirty="0" smtClean="0"/>
              <a:t>France</a:t>
            </a:r>
          </a:p>
          <a:p>
            <a:pPr lvl="2"/>
            <a:r>
              <a:rPr lang="en-CA" dirty="0" smtClean="0"/>
              <a:t>bishoprics of </a:t>
            </a:r>
            <a:r>
              <a:rPr lang="en-CA" dirty="0" err="1" smtClean="0"/>
              <a:t>Würzburg</a:t>
            </a:r>
            <a:r>
              <a:rPr lang="en-CA" dirty="0" smtClean="0"/>
              <a:t>, </a:t>
            </a:r>
            <a:r>
              <a:rPr lang="en-CA" smtClean="0"/>
              <a:t>Bamberg </a:t>
            </a:r>
            <a:r>
              <a:rPr lang="en-CA" smtClean="0">
                <a:sym typeface="Wingdings" panose="05000000000000000000" pitchFamily="2" charset="2"/>
              </a:rPr>
              <a:t></a:t>
            </a:r>
            <a:r>
              <a:rPr lang="en-CA" smtClean="0"/>
              <a:t> </a:t>
            </a:r>
            <a:r>
              <a:rPr lang="en-CA" dirty="0" smtClean="0"/>
              <a:t>Sweden</a:t>
            </a:r>
          </a:p>
          <a:p>
            <a:pPr lvl="3"/>
            <a:r>
              <a:rPr lang="en-CA" sz="2200" dirty="0" smtClean="0"/>
              <a:t>“neutrality in all but name” (p. 640)</a:t>
            </a:r>
          </a:p>
          <a:p>
            <a:pPr lvl="1"/>
            <a:r>
              <a:rPr lang="en-CA" dirty="0" smtClean="0"/>
              <a:t>Significance</a:t>
            </a:r>
          </a:p>
          <a:p>
            <a:pPr lvl="2"/>
            <a:r>
              <a:rPr lang="en-CA" dirty="0" smtClean="0"/>
              <a:t>moves towards neutrality “dispel the misconception of the war’s later stages as generalized, unlimited destruction” (p. 640)</a:t>
            </a:r>
          </a:p>
          <a:p>
            <a:pPr lvl="2"/>
            <a:r>
              <a:rPr lang="en-CA" dirty="0" smtClean="0"/>
              <a:t>“reduced the resources </a:t>
            </a:r>
            <a:r>
              <a:rPr lang="en-CA" dirty="0" err="1" smtClean="0"/>
              <a:t>avaialable</a:t>
            </a:r>
            <a:r>
              <a:rPr lang="en-CA" dirty="0" smtClean="0"/>
              <a:t> to the imperial war effort and discouraged the emperor’s remaining supporters” (p. 640).</a:t>
            </a:r>
          </a:p>
          <a:p>
            <a:pPr lvl="3"/>
            <a:r>
              <a:rPr lang="en-CA" sz="2200" dirty="0" smtClean="0"/>
              <a:t>electors co-operated with princes and cities instead of relying on relationship with the Emperor</a:t>
            </a:r>
          </a:p>
          <a:p>
            <a:pPr lvl="2"/>
            <a:endParaRPr lang="en-CA" sz="2200" dirty="0" smtClean="0"/>
          </a:p>
        </p:txBody>
      </p:sp>
    </p:spTree>
    <p:extLst>
      <p:ext uri="{BB962C8B-B14F-4D97-AF65-F5344CB8AC3E}">
        <p14:creationId xmlns:p14="http://schemas.microsoft.com/office/powerpoint/2010/main" val="2643060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Peace for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4724400" cy="5638800"/>
          </a:xfrm>
        </p:spPr>
        <p:txBody>
          <a:bodyPr/>
          <a:lstStyle/>
          <a:p>
            <a:r>
              <a:rPr lang="en-CA" dirty="0" smtClean="0"/>
              <a:t>Regensburg Reichstag, fall 1641</a:t>
            </a:r>
          </a:p>
          <a:p>
            <a:pPr lvl="1"/>
            <a:r>
              <a:rPr lang="en-CA" dirty="0" smtClean="0"/>
              <a:t>united front against France and Sweden for German liberty</a:t>
            </a:r>
          </a:p>
          <a:p>
            <a:pPr lvl="1"/>
            <a:r>
              <a:rPr lang="en-CA" dirty="0" smtClean="0"/>
              <a:t>expansion of amnesty:  Hessen-Kassel, Palatinate</a:t>
            </a:r>
          </a:p>
          <a:p>
            <a:pPr lvl="1"/>
            <a:r>
              <a:rPr lang="en-CA" dirty="0" smtClean="0"/>
              <a:t>an eighth electoral title</a:t>
            </a:r>
          </a:p>
          <a:p>
            <a:pPr marL="950976" lvl="2" indent="0">
              <a:buNone/>
            </a:pPr>
            <a:endParaRPr lang="en-CA" dirty="0" smtClean="0"/>
          </a:p>
          <a:p>
            <a:pPr lvl="2"/>
            <a:endParaRPr lang="en-CA" sz="2200" dirty="0" smtClean="0"/>
          </a:p>
        </p:txBody>
      </p:sp>
    </p:spTree>
    <p:extLst>
      <p:ext uri="{BB962C8B-B14F-4D97-AF65-F5344CB8AC3E}">
        <p14:creationId xmlns:p14="http://schemas.microsoft.com/office/powerpoint/2010/main" val="2481489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War for Peace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838200"/>
            <a:ext cx="4724400" cy="5638800"/>
          </a:xfrm>
        </p:spPr>
        <p:txBody>
          <a:bodyPr/>
          <a:lstStyle/>
          <a:p>
            <a:r>
              <a:rPr lang="en-CA" dirty="0" smtClean="0"/>
              <a:t>25 December 1641:  Ferdinand III’s gesture</a:t>
            </a:r>
          </a:p>
          <a:p>
            <a:pPr lvl="1"/>
            <a:r>
              <a:rPr lang="en-CA" dirty="0" smtClean="0"/>
              <a:t>peace negotiations:</a:t>
            </a:r>
          </a:p>
          <a:p>
            <a:pPr lvl="1"/>
            <a:r>
              <a:rPr lang="en-CA" dirty="0" smtClean="0"/>
              <a:t>France and Catholic states in </a:t>
            </a:r>
            <a:r>
              <a:rPr lang="en-CA" dirty="0" err="1" smtClean="0"/>
              <a:t>Münster</a:t>
            </a:r>
            <a:endParaRPr lang="en-CA" dirty="0" smtClean="0"/>
          </a:p>
          <a:p>
            <a:pPr lvl="1"/>
            <a:r>
              <a:rPr lang="en-CA" dirty="0" smtClean="0"/>
              <a:t>Sweden and Protestant states in </a:t>
            </a:r>
            <a:r>
              <a:rPr lang="en-CA" dirty="0" err="1" smtClean="0"/>
              <a:t>Osnabrück</a:t>
            </a:r>
            <a:endParaRPr lang="en-CA" dirty="0" smtClean="0"/>
          </a:p>
          <a:p>
            <a:pPr lvl="1"/>
            <a:r>
              <a:rPr lang="en-CA" dirty="0" smtClean="0"/>
              <a:t>local neutrality, safe passage for envoys</a:t>
            </a:r>
          </a:p>
          <a:p>
            <a:pPr lvl="1"/>
            <a:r>
              <a:rPr lang="en-CA" dirty="0" smtClean="0"/>
              <a:t>background: Guelph neutrality, Brandenburg-cease fire</a:t>
            </a:r>
          </a:p>
          <a:p>
            <a:pPr marL="950976" lvl="2" indent="0">
              <a:buNone/>
            </a:pPr>
            <a:endParaRPr lang="en-CA" dirty="0" smtClean="0"/>
          </a:p>
          <a:p>
            <a:pPr lvl="2"/>
            <a:endParaRPr lang="en-CA" sz="2200" dirty="0" smtClean="0"/>
          </a:p>
        </p:txBody>
      </p:sp>
    </p:spTree>
    <p:extLst>
      <p:ext uri="{BB962C8B-B14F-4D97-AF65-F5344CB8AC3E}">
        <p14:creationId xmlns:p14="http://schemas.microsoft.com/office/powerpoint/2010/main" val="52300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CA" dirty="0" err="1" smtClean="0"/>
              <a:t>Westphalian</a:t>
            </a:r>
            <a:r>
              <a:rPr lang="en-CA" dirty="0" smtClean="0"/>
              <a:t> Congress, 1643-1648</a:t>
            </a:r>
          </a:p>
          <a:p>
            <a:pPr lvl="1"/>
            <a:r>
              <a:rPr lang="en-CA" dirty="0" smtClean="0"/>
              <a:t>“a milestone in global relations” (p. 671)</a:t>
            </a:r>
          </a:p>
          <a:p>
            <a:pPr lvl="1"/>
            <a:r>
              <a:rPr lang="en-CA" dirty="0" smtClean="0"/>
              <a:t>“the ideals and methods of the peace-makers have profoundly influenced the theory and practice of international relations to the present” (p. 671)</a:t>
            </a:r>
          </a:p>
          <a:p>
            <a:pPr lvl="1"/>
            <a:r>
              <a:rPr lang="en-CA" dirty="0" smtClean="0"/>
              <a:t>“a ground-breaking event” (p. 672)</a:t>
            </a:r>
          </a:p>
          <a:p>
            <a:pPr lvl="1"/>
            <a:r>
              <a:rPr lang="en-CA" dirty="0" smtClean="0"/>
              <a:t>“the first truly secular international gathering” (p. 672)</a:t>
            </a:r>
          </a:p>
          <a:p>
            <a:pPr lvl="2"/>
            <a:r>
              <a:rPr lang="en-CA" sz="2400" dirty="0" smtClean="0"/>
              <a:t>challenge to hierarchy</a:t>
            </a:r>
          </a:p>
          <a:p>
            <a:pPr lvl="2"/>
            <a:r>
              <a:rPr lang="en-CA" sz="2400" dirty="0" smtClean="0"/>
              <a:t>move towards “the modern concept of an order based on sovereign states interacting as equals, regardless of their internal form of government, resources, or military potential” (p. 672)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86584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Reminders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94960"/>
          </a:xfrm>
        </p:spPr>
        <p:txBody>
          <a:bodyPr/>
          <a:lstStyle/>
          <a:p>
            <a:r>
              <a:rPr lang="en-CA" dirty="0" smtClean="0"/>
              <a:t>What is a primary source?</a:t>
            </a:r>
          </a:p>
          <a:p>
            <a:pPr lvl="1"/>
            <a:r>
              <a:rPr lang="en-CA" dirty="0" smtClean="0"/>
              <a:t>not editorial introductions, comments, footnotes</a:t>
            </a:r>
          </a:p>
          <a:p>
            <a:r>
              <a:rPr lang="en-CA" dirty="0" smtClean="0"/>
              <a:t>Leading class discussion: 10 March</a:t>
            </a:r>
          </a:p>
          <a:p>
            <a:pPr lvl="1"/>
            <a:r>
              <a:rPr lang="en-CA" dirty="0" smtClean="0"/>
              <a:t>Colin, Pasha, Curtis</a:t>
            </a:r>
          </a:p>
          <a:p>
            <a:pPr lvl="1"/>
            <a:r>
              <a:rPr lang="en-CA" dirty="0" smtClean="0"/>
              <a:t>article by David Parrot in </a:t>
            </a:r>
            <a:r>
              <a:rPr lang="en-CA" i="1" dirty="0" smtClean="0"/>
              <a:t>The Military Revolution Debate</a:t>
            </a:r>
            <a:r>
              <a:rPr lang="en-CA" dirty="0" smtClean="0"/>
              <a:t> (on reserve)</a:t>
            </a:r>
          </a:p>
          <a:p>
            <a:pPr lvl="1"/>
            <a:r>
              <a:rPr lang="en-CA" dirty="0" smtClean="0"/>
              <a:t>article by Derek </a:t>
            </a:r>
            <a:r>
              <a:rPr lang="en-CA" dirty="0" err="1" smtClean="0"/>
              <a:t>Croxton</a:t>
            </a:r>
            <a:r>
              <a:rPr lang="en-CA" dirty="0" smtClean="0"/>
              <a:t>, </a:t>
            </a:r>
            <a:r>
              <a:rPr lang="en-CA" i="1" dirty="0" smtClean="0"/>
              <a:t>Journal of Military History</a:t>
            </a:r>
          </a:p>
          <a:p>
            <a:r>
              <a:rPr lang="en-CA" dirty="0" smtClean="0"/>
              <a:t>Leading class discussion: 12 March</a:t>
            </a:r>
          </a:p>
          <a:p>
            <a:pPr lvl="1"/>
            <a:r>
              <a:rPr lang="en-CA" smtClean="0"/>
              <a:t>Thomas, Mark</a:t>
            </a:r>
            <a:endParaRPr lang="en-CA" dirty="0" smtClean="0"/>
          </a:p>
          <a:p>
            <a:pPr lvl="1"/>
            <a:r>
              <a:rPr lang="en-CA" dirty="0" smtClean="0"/>
              <a:t>article by Mortimer in </a:t>
            </a:r>
            <a:r>
              <a:rPr lang="en-CA" i="1" dirty="0" smtClean="0"/>
              <a:t>Early Modern Military History</a:t>
            </a:r>
            <a:r>
              <a:rPr lang="en-CA" dirty="0" smtClean="0"/>
              <a:t> (on reserve)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8039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CA" dirty="0" err="1" smtClean="0"/>
              <a:t>Westphalian</a:t>
            </a:r>
            <a:r>
              <a:rPr lang="en-CA" dirty="0" smtClean="0"/>
              <a:t> Congress, 1643-1648</a:t>
            </a:r>
          </a:p>
          <a:p>
            <a:pPr lvl="1"/>
            <a:r>
              <a:rPr lang="en-CA" dirty="0" smtClean="0"/>
              <a:t>participation</a:t>
            </a:r>
          </a:p>
          <a:p>
            <a:pPr lvl="2"/>
            <a:r>
              <a:rPr lang="en-CA" dirty="0" smtClean="0"/>
              <a:t>198 official participants</a:t>
            </a:r>
          </a:p>
          <a:p>
            <a:pPr lvl="2"/>
            <a:r>
              <a:rPr lang="en-CA" dirty="0" smtClean="0"/>
              <a:t>(235 envoys and representatives)</a:t>
            </a:r>
          </a:p>
          <a:p>
            <a:pPr lvl="2"/>
            <a:r>
              <a:rPr lang="en-CA" dirty="0" smtClean="0"/>
              <a:t>178 participants from the Empire</a:t>
            </a:r>
          </a:p>
          <a:p>
            <a:pPr lvl="2"/>
            <a:r>
              <a:rPr lang="en-CA" dirty="0" smtClean="0"/>
              <a:t>accompanying staff: bodyguards, servants, cooks, tailors, etc.</a:t>
            </a:r>
          </a:p>
          <a:p>
            <a:pPr lvl="2"/>
            <a:r>
              <a:rPr lang="en-CA" dirty="0" smtClean="0"/>
              <a:t>total cost: ca. 3.2 M </a:t>
            </a:r>
            <a:r>
              <a:rPr lang="en-CA" dirty="0" err="1" smtClean="0"/>
              <a:t>thalers</a:t>
            </a:r>
            <a:endParaRPr lang="en-CA" dirty="0" smtClean="0"/>
          </a:p>
          <a:p>
            <a:pPr lvl="1"/>
            <a:r>
              <a:rPr lang="en-CA" dirty="0" smtClean="0"/>
              <a:t>Negotiations</a:t>
            </a:r>
          </a:p>
          <a:p>
            <a:pPr lvl="2"/>
            <a:r>
              <a:rPr lang="en-CA" dirty="0" err="1" smtClean="0"/>
              <a:t>Münster</a:t>
            </a:r>
            <a:r>
              <a:rPr lang="en-CA" dirty="0" smtClean="0"/>
              <a:t>, </a:t>
            </a:r>
            <a:r>
              <a:rPr lang="en-CA" dirty="0" err="1" smtClean="0"/>
              <a:t>Osnabrück</a:t>
            </a:r>
            <a:endParaRPr lang="en-CA" dirty="0" smtClean="0"/>
          </a:p>
          <a:p>
            <a:pPr lvl="2"/>
            <a:r>
              <a:rPr lang="en-CA" dirty="0" err="1" smtClean="0"/>
              <a:t>Osnabrück</a:t>
            </a:r>
            <a:r>
              <a:rPr lang="en-CA" dirty="0" smtClean="0"/>
              <a:t>: most Imperial matters settled here</a:t>
            </a:r>
          </a:p>
          <a:p>
            <a:pPr lvl="2"/>
            <a:r>
              <a:rPr lang="en-CA" dirty="0" smtClean="0"/>
              <a:t>Catholics and Protestants in both cities</a:t>
            </a:r>
          </a:p>
          <a:p>
            <a:pPr lvl="2"/>
            <a:r>
              <a:rPr lang="en-CA" dirty="0" smtClean="0"/>
              <a:t>bilateral talks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63532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4724400" cy="5715000"/>
          </a:xfrm>
        </p:spPr>
        <p:txBody>
          <a:bodyPr/>
          <a:lstStyle/>
          <a:p>
            <a:r>
              <a:rPr lang="en-CA" dirty="0" smtClean="0"/>
              <a:t>representatives and objectives</a:t>
            </a:r>
          </a:p>
          <a:p>
            <a:pPr lvl="1"/>
            <a:r>
              <a:rPr lang="en-CA" dirty="0" smtClean="0"/>
              <a:t>Spain: Count </a:t>
            </a:r>
            <a:r>
              <a:rPr lang="en-CA" dirty="0" err="1" smtClean="0"/>
              <a:t>Peñaranda</a:t>
            </a:r>
            <a:endParaRPr lang="en-CA" dirty="0" smtClean="0"/>
          </a:p>
          <a:p>
            <a:pPr lvl="1"/>
            <a:r>
              <a:rPr lang="en-CA" dirty="0" smtClean="0"/>
              <a:t>France: </a:t>
            </a:r>
          </a:p>
          <a:p>
            <a:pPr lvl="2"/>
            <a:r>
              <a:rPr lang="en-CA" dirty="0" smtClean="0"/>
              <a:t>Claude de </a:t>
            </a:r>
            <a:r>
              <a:rPr lang="en-CA" dirty="0" err="1" smtClean="0"/>
              <a:t>Mesmes</a:t>
            </a:r>
            <a:r>
              <a:rPr lang="en-CA" dirty="0" smtClean="0"/>
              <a:t>, </a:t>
            </a:r>
            <a:r>
              <a:rPr lang="en-CA" dirty="0" err="1" smtClean="0"/>
              <a:t>comte</a:t>
            </a:r>
            <a:r>
              <a:rPr lang="en-CA" dirty="0" smtClean="0"/>
              <a:t> </a:t>
            </a:r>
            <a:r>
              <a:rPr lang="en-CA" dirty="0" err="1" smtClean="0"/>
              <a:t>d’Avaux</a:t>
            </a:r>
            <a:endParaRPr lang="en-CA" dirty="0" smtClean="0"/>
          </a:p>
          <a:p>
            <a:pPr lvl="2"/>
            <a:r>
              <a:rPr lang="en-CA" dirty="0" smtClean="0"/>
              <a:t>Abel </a:t>
            </a:r>
            <a:r>
              <a:rPr lang="en-CA" dirty="0" err="1" smtClean="0"/>
              <a:t>Servien</a:t>
            </a:r>
            <a:endParaRPr lang="en-CA" dirty="0" smtClean="0"/>
          </a:p>
          <a:p>
            <a:pPr lvl="1"/>
            <a:r>
              <a:rPr lang="en-CA" dirty="0" smtClean="0"/>
              <a:t>comprehensive “peace of Christendom”</a:t>
            </a:r>
          </a:p>
          <a:p>
            <a:pPr lvl="2"/>
            <a:r>
              <a:rPr lang="en-CA" dirty="0" smtClean="0"/>
              <a:t>mutually exclusive positions</a:t>
            </a:r>
          </a:p>
          <a:p>
            <a:pPr lvl="2"/>
            <a:r>
              <a:rPr lang="en-CA" dirty="0" smtClean="0"/>
              <a:t>Spain: surrender of some towns in Artois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67593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4876800" cy="5715000"/>
          </a:xfrm>
        </p:spPr>
        <p:txBody>
          <a:bodyPr/>
          <a:lstStyle/>
          <a:p>
            <a:r>
              <a:rPr lang="en-CA" dirty="0" smtClean="0"/>
              <a:t>representatives and objectives</a:t>
            </a:r>
          </a:p>
          <a:p>
            <a:pPr lvl="1"/>
            <a:r>
              <a:rPr lang="en-CA" dirty="0" smtClean="0"/>
              <a:t>Sweden: Johan Oxenstierna (p. 675)</a:t>
            </a:r>
          </a:p>
          <a:p>
            <a:pPr lvl="1"/>
            <a:r>
              <a:rPr lang="en-CA" dirty="0" smtClean="0"/>
              <a:t>Empire: Maximilian, Count of </a:t>
            </a:r>
            <a:r>
              <a:rPr lang="en-CA" dirty="0" err="1" smtClean="0"/>
              <a:t>Trauttmannsdorff</a:t>
            </a:r>
            <a:endParaRPr lang="en-CA" dirty="0" smtClean="0"/>
          </a:p>
          <a:p>
            <a:pPr lvl="2"/>
            <a:r>
              <a:rPr lang="en-CA" dirty="0" smtClean="0"/>
              <a:t>Pomerania</a:t>
            </a:r>
          </a:p>
        </p:txBody>
      </p:sp>
    </p:spTree>
    <p:extLst>
      <p:ext uri="{BB962C8B-B14F-4D97-AF65-F5344CB8AC3E}">
        <p14:creationId xmlns:p14="http://schemas.microsoft.com/office/powerpoint/2010/main" val="332468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/>
          <a:lstStyle/>
          <a:p>
            <a:r>
              <a:rPr lang="en-CA" dirty="0" smtClean="0"/>
              <a:t>conflicting interests of Sweden and France</a:t>
            </a:r>
          </a:p>
          <a:p>
            <a:pPr lvl="1"/>
            <a:r>
              <a:rPr lang="en-CA" dirty="0" smtClean="0"/>
              <a:t>facade of German liberties</a:t>
            </a:r>
          </a:p>
          <a:p>
            <a:pPr lvl="1"/>
            <a:r>
              <a:rPr lang="en-CA" dirty="0" smtClean="0"/>
              <a:t>Sweden:</a:t>
            </a:r>
          </a:p>
          <a:p>
            <a:pPr lvl="2"/>
            <a:r>
              <a:rPr lang="en-CA" dirty="0" smtClean="0"/>
              <a:t>restoration of Palatinate</a:t>
            </a:r>
          </a:p>
          <a:p>
            <a:pPr lvl="2"/>
            <a:r>
              <a:rPr lang="en-CA" dirty="0" smtClean="0"/>
              <a:t>Pomerania: how much?</a:t>
            </a:r>
          </a:p>
          <a:p>
            <a:pPr lvl="2"/>
            <a:r>
              <a:rPr lang="en-CA" dirty="0" smtClean="0"/>
              <a:t>money</a:t>
            </a:r>
          </a:p>
          <a:p>
            <a:pPr lvl="1"/>
            <a:r>
              <a:rPr lang="en-CA" dirty="0" smtClean="0"/>
              <a:t>France:</a:t>
            </a:r>
          </a:p>
          <a:p>
            <a:pPr lvl="2"/>
            <a:r>
              <a:rPr lang="en-CA" dirty="0" smtClean="0"/>
              <a:t>favour of Bavaria</a:t>
            </a:r>
          </a:p>
          <a:p>
            <a:pPr lvl="2"/>
            <a:r>
              <a:rPr lang="en-CA" dirty="0" smtClean="0"/>
              <a:t>interests of</a:t>
            </a:r>
            <a:r>
              <a:rPr lang="en-CA" i="1" dirty="0" smtClean="0"/>
              <a:t> </a:t>
            </a:r>
            <a:r>
              <a:rPr lang="en-CA" dirty="0" smtClean="0"/>
              <a:t>Imperial church</a:t>
            </a:r>
          </a:p>
          <a:p>
            <a:pPr lvl="2"/>
            <a:r>
              <a:rPr lang="en-CA" dirty="0" smtClean="0"/>
              <a:t>division between Empire and Spain</a:t>
            </a:r>
          </a:p>
          <a:p>
            <a:pPr lvl="2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98022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CA" dirty="0" err="1" smtClean="0"/>
              <a:t>Westphalian</a:t>
            </a:r>
            <a:r>
              <a:rPr lang="en-CA" dirty="0" smtClean="0"/>
              <a:t> Congress, 1643-1648</a:t>
            </a:r>
          </a:p>
          <a:p>
            <a:pPr lvl="1">
              <a:spcAft>
                <a:spcPts val="1200"/>
              </a:spcAft>
            </a:pPr>
            <a:r>
              <a:rPr lang="en-CA" dirty="0" smtClean="0"/>
              <a:t>phases</a:t>
            </a:r>
          </a:p>
          <a:p>
            <a:pPr marL="1042416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1643-1645: Who may participate?</a:t>
            </a:r>
          </a:p>
          <a:p>
            <a:pPr marL="1042416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1646-1647: imperial constitution; compensation / territories for France and Sweden</a:t>
            </a:r>
          </a:p>
          <a:p>
            <a:pPr marL="1042416" lvl="1" indent="-457200">
              <a:spcAft>
                <a:spcPts val="1200"/>
              </a:spcAft>
              <a:buFont typeface="+mj-lt"/>
              <a:buAutoNum type="arabicPeriod"/>
            </a:pPr>
            <a:r>
              <a:rPr lang="en-CA" dirty="0" smtClean="0"/>
              <a:t>1648: comprehensive treaty, exclusion from peace?</a:t>
            </a:r>
          </a:p>
          <a:p>
            <a:pPr marL="1042416" lvl="1" indent="-457200">
              <a:buFont typeface="+mj-lt"/>
              <a:buAutoNum type="arabicPeriod"/>
            </a:pPr>
            <a:endParaRPr lang="en-CA" dirty="0" smtClean="0"/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98022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War during peacemaking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France and Sweden</a:t>
            </a:r>
          </a:p>
          <a:p>
            <a:pPr lvl="1"/>
            <a:r>
              <a:rPr lang="en-CA" dirty="0" smtClean="0"/>
              <a:t>renewal of alliance (1641)</a:t>
            </a:r>
          </a:p>
          <a:p>
            <a:pPr lvl="1"/>
            <a:r>
              <a:rPr lang="en-CA" dirty="0" smtClean="0"/>
              <a:t>“division of military labour” (p. 642)</a:t>
            </a:r>
          </a:p>
          <a:p>
            <a:pPr lvl="2"/>
            <a:r>
              <a:rPr lang="en-CA" sz="2400" dirty="0" smtClean="0"/>
              <a:t>France: west of the Black Forest</a:t>
            </a:r>
          </a:p>
          <a:p>
            <a:pPr lvl="2"/>
            <a:r>
              <a:rPr lang="en-CA" sz="2400" dirty="0" smtClean="0"/>
              <a:t>Sweden: Habsburg lands</a:t>
            </a:r>
          </a:p>
          <a:p>
            <a:r>
              <a:rPr lang="en-CA" dirty="0" smtClean="0"/>
              <a:t>Battle of </a:t>
            </a:r>
            <a:r>
              <a:rPr lang="en-CA" dirty="0" err="1" smtClean="0"/>
              <a:t>Wolfenbüttel</a:t>
            </a:r>
            <a:r>
              <a:rPr lang="en-CA" dirty="0" smtClean="0"/>
              <a:t> (1641)</a:t>
            </a:r>
          </a:p>
          <a:p>
            <a:pPr lvl="1"/>
            <a:r>
              <a:rPr lang="en-CA" dirty="0" smtClean="0"/>
              <a:t>Imperial victory</a:t>
            </a:r>
          </a:p>
          <a:p>
            <a:pPr lvl="1"/>
            <a:r>
              <a:rPr lang="en-CA" dirty="0" smtClean="0"/>
              <a:t>casualties:  3,000 (Empire); 2,000 (allies)</a:t>
            </a:r>
          </a:p>
          <a:p>
            <a:r>
              <a:rPr lang="en-CA" dirty="0" smtClean="0"/>
              <a:t>Battle of </a:t>
            </a:r>
            <a:r>
              <a:rPr lang="en-CA" dirty="0" err="1" smtClean="0"/>
              <a:t>Kempen</a:t>
            </a:r>
            <a:r>
              <a:rPr lang="en-CA" dirty="0" smtClean="0"/>
              <a:t> (1642)</a:t>
            </a:r>
          </a:p>
          <a:p>
            <a:pPr lvl="1"/>
            <a:r>
              <a:rPr lang="en-CA" dirty="0" smtClean="0"/>
              <a:t>in Electorate of Cologne</a:t>
            </a:r>
          </a:p>
          <a:p>
            <a:pPr lvl="1"/>
            <a:r>
              <a:rPr lang="en-CA" dirty="0" smtClean="0"/>
              <a:t>Hessen-Kassel in search of a victory for negotiations</a:t>
            </a:r>
          </a:p>
          <a:p>
            <a:pPr lvl="1"/>
            <a:r>
              <a:rPr lang="en-CA" dirty="0" smtClean="0"/>
              <a:t>Allied victory</a:t>
            </a:r>
          </a:p>
          <a:p>
            <a:pPr lvl="1"/>
            <a:r>
              <a:rPr lang="en-CA" dirty="0" smtClean="0"/>
              <a:t>reversal</a:t>
            </a:r>
          </a:p>
          <a:p>
            <a:r>
              <a:rPr lang="en-CA" dirty="0" smtClean="0"/>
              <a:t>Swedish invasion of Silesia and Moravia, 1642</a:t>
            </a:r>
          </a:p>
          <a:p>
            <a:pPr lvl="1"/>
            <a:r>
              <a:rPr lang="en-CA" dirty="0" smtClean="0"/>
              <a:t>fortress of </a:t>
            </a:r>
            <a:r>
              <a:rPr lang="en-CA" dirty="0" err="1" smtClean="0"/>
              <a:t>Olmütz</a:t>
            </a:r>
            <a:endParaRPr lang="en-CA" dirty="0" smtClean="0"/>
          </a:p>
          <a:p>
            <a:pPr marL="905256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18937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War during peacemaking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CA" dirty="0" smtClean="0"/>
              <a:t>Sweden at war</a:t>
            </a:r>
            <a:endParaRPr lang="en-CA" dirty="0"/>
          </a:p>
          <a:p>
            <a:pPr lvl="1"/>
            <a:r>
              <a:rPr lang="en-CA" dirty="0" smtClean="0"/>
              <a:t>Second Battle of </a:t>
            </a:r>
            <a:r>
              <a:rPr lang="en-CA" dirty="0" err="1" smtClean="0"/>
              <a:t>Breitenfeld</a:t>
            </a:r>
            <a:r>
              <a:rPr lang="en-CA" dirty="0" smtClean="0"/>
              <a:t> (1642)</a:t>
            </a:r>
          </a:p>
          <a:p>
            <a:pPr lvl="2"/>
            <a:r>
              <a:rPr lang="en-CA" dirty="0" smtClean="0"/>
              <a:t>Swedish victory</a:t>
            </a:r>
          </a:p>
          <a:p>
            <a:pPr lvl="1"/>
            <a:r>
              <a:rPr lang="en-CA" dirty="0" smtClean="0"/>
              <a:t>War with Denmark (1643-1645)</a:t>
            </a:r>
          </a:p>
          <a:p>
            <a:pPr lvl="2"/>
            <a:r>
              <a:rPr lang="en-CA" dirty="0" smtClean="0"/>
              <a:t>objectives</a:t>
            </a:r>
          </a:p>
          <a:p>
            <a:pPr lvl="2"/>
            <a:r>
              <a:rPr lang="en-CA" dirty="0" smtClean="0"/>
              <a:t>invasion of Holstein (</a:t>
            </a:r>
            <a:r>
              <a:rPr lang="en-CA" smtClean="0"/>
              <a:t>December 1643)</a:t>
            </a:r>
            <a:endParaRPr lang="en-CA" dirty="0" smtClean="0"/>
          </a:p>
          <a:p>
            <a:pPr lvl="2"/>
            <a:r>
              <a:rPr lang="en-CA" dirty="0" smtClean="0"/>
              <a:t>fall of </a:t>
            </a:r>
            <a:r>
              <a:rPr lang="en-CA" dirty="0" err="1" smtClean="0"/>
              <a:t>Christianpreis</a:t>
            </a:r>
            <a:r>
              <a:rPr lang="en-CA" dirty="0" smtClean="0"/>
              <a:t> fort, Kiel (January 1644)</a:t>
            </a:r>
          </a:p>
          <a:p>
            <a:pPr lvl="2"/>
            <a:r>
              <a:rPr lang="en-CA" dirty="0" smtClean="0"/>
              <a:t>naval war</a:t>
            </a:r>
          </a:p>
          <a:p>
            <a:pPr lvl="2"/>
            <a:r>
              <a:rPr lang="en-CA" dirty="0" smtClean="0"/>
              <a:t>Imperial intervention, 1644</a:t>
            </a:r>
          </a:p>
          <a:p>
            <a:pPr lvl="2"/>
            <a:r>
              <a:rPr lang="en-CA" dirty="0" smtClean="0"/>
              <a:t>Kiel changes hands</a:t>
            </a:r>
          </a:p>
          <a:p>
            <a:pPr lvl="2"/>
            <a:r>
              <a:rPr lang="en-CA" dirty="0" smtClean="0"/>
              <a:t>fall of Bremen and </a:t>
            </a:r>
            <a:r>
              <a:rPr lang="en-CA" dirty="0" err="1" smtClean="0"/>
              <a:t>Verden</a:t>
            </a:r>
            <a:endParaRPr lang="en-CA" dirty="0" smtClean="0"/>
          </a:p>
          <a:p>
            <a:pPr lvl="2"/>
            <a:r>
              <a:rPr lang="en-CA" dirty="0" smtClean="0"/>
              <a:t>Peace of </a:t>
            </a:r>
            <a:r>
              <a:rPr lang="en-CA" dirty="0" err="1" smtClean="0"/>
              <a:t>Brömsebro</a:t>
            </a:r>
            <a:r>
              <a:rPr lang="en-CA" dirty="0" smtClean="0"/>
              <a:t>, 1645</a:t>
            </a:r>
          </a:p>
          <a:p>
            <a:pPr marL="905256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585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War during peacemaking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/>
          </a:bodyPr>
          <a:lstStyle/>
          <a:p>
            <a:r>
              <a:rPr lang="en-CA" dirty="0" smtClean="0"/>
              <a:t>Sweden at war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Jankau</a:t>
            </a:r>
            <a:r>
              <a:rPr lang="en-CA" dirty="0" smtClean="0"/>
              <a:t>, 6 March 1645</a:t>
            </a:r>
          </a:p>
          <a:p>
            <a:pPr lvl="2"/>
            <a:r>
              <a:rPr lang="en-CA" dirty="0" smtClean="0"/>
              <a:t>“a disaster for the Emperor” (p. 695)</a:t>
            </a:r>
          </a:p>
          <a:p>
            <a:pPr lvl="1"/>
            <a:r>
              <a:rPr lang="en-CA" dirty="0" smtClean="0"/>
              <a:t>advance on Vienna, April 1645</a:t>
            </a:r>
          </a:p>
          <a:p>
            <a:pPr lvl="1"/>
            <a:r>
              <a:rPr lang="en-CA" dirty="0" smtClean="0"/>
              <a:t>brief co-operation with Transylvania</a:t>
            </a:r>
          </a:p>
          <a:p>
            <a:pPr lvl="2"/>
            <a:r>
              <a:rPr lang="en-CA" dirty="0" smtClean="0"/>
              <a:t>diffused by Imperial diplomacy</a:t>
            </a:r>
          </a:p>
          <a:p>
            <a:pPr lvl="2"/>
            <a:r>
              <a:rPr lang="en-CA" dirty="0" smtClean="0"/>
              <a:t>Imperial “resilience </a:t>
            </a:r>
            <a:r>
              <a:rPr lang="en-CA" dirty="0" smtClean="0"/>
              <a:t>and ingenuity” (p. 698)</a:t>
            </a:r>
          </a:p>
          <a:p>
            <a:pPr lvl="2"/>
            <a:r>
              <a:rPr lang="en-CA" dirty="0" smtClean="0"/>
              <a:t>negative strategic consequences</a:t>
            </a:r>
          </a:p>
          <a:p>
            <a:pPr marL="905256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849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War during peacemaking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CA" dirty="0" smtClean="0"/>
              <a:t>France at war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Tuttlingen</a:t>
            </a:r>
            <a:r>
              <a:rPr lang="en-CA" dirty="0" smtClean="0"/>
              <a:t> (1643)</a:t>
            </a:r>
          </a:p>
          <a:p>
            <a:pPr lvl="2"/>
            <a:r>
              <a:rPr lang="en-CA" dirty="0" smtClean="0"/>
              <a:t>Imperial victory vs. France</a:t>
            </a:r>
          </a:p>
          <a:p>
            <a:pPr lvl="1"/>
            <a:r>
              <a:rPr lang="en-CA" dirty="0" smtClean="0"/>
              <a:t>Battle of Freiburg (1644)</a:t>
            </a:r>
          </a:p>
          <a:p>
            <a:pPr lvl="2"/>
            <a:r>
              <a:rPr lang="en-CA" dirty="0" smtClean="0"/>
              <a:t>Bavarians took Freiburg, 29 July</a:t>
            </a:r>
          </a:p>
          <a:p>
            <a:pPr lvl="2"/>
            <a:r>
              <a:rPr lang="en-CA" dirty="0" smtClean="0"/>
              <a:t>“the longest and one of the toughest battles of the war” (p. 683):  3 and 5 August</a:t>
            </a:r>
          </a:p>
          <a:p>
            <a:pPr lvl="2"/>
            <a:r>
              <a:rPr lang="en-CA" dirty="0" smtClean="0"/>
              <a:t>stalemate with heavy casualties</a:t>
            </a:r>
          </a:p>
          <a:p>
            <a:pPr lvl="2"/>
            <a:r>
              <a:rPr lang="en-CA" dirty="0" smtClean="0"/>
              <a:t>French gains on middle Rhine</a:t>
            </a:r>
          </a:p>
          <a:p>
            <a:pPr lvl="3"/>
            <a:r>
              <a:rPr lang="en-CA" sz="2200" dirty="0" smtClean="0"/>
              <a:t>Baden, bishoprics of Speyer and Worms, </a:t>
            </a:r>
            <a:r>
              <a:rPr lang="en-CA" sz="2200" dirty="0" err="1" smtClean="0"/>
              <a:t>Philippsburg</a:t>
            </a:r>
            <a:endParaRPr lang="en-CA" sz="2200" dirty="0" smtClean="0"/>
          </a:p>
          <a:p>
            <a:pPr marL="905256" lvl="2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066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War during peacemaking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rmAutofit/>
          </a:bodyPr>
          <a:lstStyle/>
          <a:p>
            <a:r>
              <a:rPr lang="en-CA" dirty="0" smtClean="0"/>
              <a:t>France at war</a:t>
            </a:r>
            <a:endParaRPr lang="en-CA" dirty="0"/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Herbsthausen</a:t>
            </a:r>
            <a:r>
              <a:rPr lang="en-CA" dirty="0" smtClean="0"/>
              <a:t> / </a:t>
            </a:r>
            <a:r>
              <a:rPr lang="en-CA" dirty="0" err="1" smtClean="0"/>
              <a:t>Mergenthehim</a:t>
            </a:r>
            <a:r>
              <a:rPr lang="en-CA" dirty="0" smtClean="0"/>
              <a:t>, 5 May 1645</a:t>
            </a:r>
          </a:p>
          <a:p>
            <a:pPr lvl="2"/>
            <a:r>
              <a:rPr lang="en-CA" dirty="0" smtClean="0"/>
              <a:t>Imperial victory</a:t>
            </a:r>
          </a:p>
          <a:p>
            <a:pPr lvl="1"/>
            <a:r>
              <a:rPr lang="en-CA" dirty="0" smtClean="0"/>
              <a:t>Battle of </a:t>
            </a:r>
            <a:r>
              <a:rPr lang="en-CA" dirty="0" err="1" smtClean="0"/>
              <a:t>Allerheim</a:t>
            </a:r>
            <a:r>
              <a:rPr lang="en-CA" dirty="0" smtClean="0"/>
              <a:t>, 3 August 1645</a:t>
            </a:r>
          </a:p>
          <a:p>
            <a:pPr lvl="2"/>
            <a:r>
              <a:rPr lang="en-CA" dirty="0" smtClean="0"/>
              <a:t>French “strategic success” (p. 704)</a:t>
            </a:r>
          </a:p>
        </p:txBody>
      </p:sp>
    </p:spTree>
    <p:extLst>
      <p:ext uri="{BB962C8B-B14F-4D97-AF65-F5344CB8AC3E}">
        <p14:creationId xmlns:p14="http://schemas.microsoft.com/office/powerpoint/2010/main" val="2067234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C00000"/>
                </a:solidFill>
              </a:rPr>
              <a:t>Maps</a:t>
            </a:r>
            <a:endParaRPr lang="en-CA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r>
              <a:rPr lang="en-CA" dirty="0"/>
              <a:t>Pyrenees: </a:t>
            </a:r>
            <a:r>
              <a:rPr lang="en-CA" dirty="0">
                <a:hlinkClick r:id="rId2"/>
              </a:rPr>
              <a:t>http://</a:t>
            </a:r>
            <a:r>
              <a:rPr lang="en-CA" dirty="0" smtClean="0">
                <a:hlinkClick r:id="rId2"/>
              </a:rPr>
              <a:t>www.worldatlas.com/aatlas/infopage/pyrenees.htm</a:t>
            </a:r>
            <a:endParaRPr lang="en-CA" dirty="0" smtClean="0"/>
          </a:p>
          <a:p>
            <a:r>
              <a:rPr lang="en-CA" dirty="0"/>
              <a:t>Franco-Spanish War, 1635-1659: </a:t>
            </a:r>
            <a:r>
              <a:rPr lang="en-CA" dirty="0">
                <a:hlinkClick r:id="rId3"/>
              </a:rPr>
              <a:t>http://</a:t>
            </a:r>
            <a:r>
              <a:rPr lang="en-CA" dirty="0" smtClean="0">
                <a:hlinkClick r:id="rId3"/>
              </a:rPr>
              <a:t>www.emersonkent.com/map_archive/franco_spanish_war_1635.htm</a:t>
            </a:r>
            <a:endParaRPr lang="en-CA" dirty="0" smtClean="0"/>
          </a:p>
          <a:p>
            <a:r>
              <a:rPr lang="en-CA" dirty="0" smtClean="0"/>
              <a:t>Spain’s War with France and the Dutch </a:t>
            </a:r>
            <a:r>
              <a:rPr lang="en-CA" dirty="0"/>
              <a:t>Republic: </a:t>
            </a:r>
            <a:r>
              <a:rPr lang="en-CA" dirty="0">
                <a:hlinkClick r:id="rId4"/>
              </a:rPr>
              <a:t>http://</a:t>
            </a:r>
            <a:r>
              <a:rPr lang="en-CA" dirty="0" smtClean="0">
                <a:hlinkClick r:id="rId4"/>
              </a:rPr>
              <a:t>www.emersonkent.com/map_archive/thirty_years_war_1635.htm</a:t>
            </a:r>
            <a:r>
              <a:rPr lang="en-CA" dirty="0" smtClean="0"/>
              <a:t> 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08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5334000" cy="5715000"/>
          </a:xfrm>
        </p:spPr>
        <p:txBody>
          <a:bodyPr>
            <a:normAutofit/>
          </a:bodyPr>
          <a:lstStyle/>
          <a:p>
            <a:r>
              <a:rPr lang="en-CA" dirty="0" smtClean="0"/>
              <a:t>Participation of the Imperial estates in the </a:t>
            </a:r>
            <a:r>
              <a:rPr lang="en-CA" dirty="0" err="1" smtClean="0"/>
              <a:t>Westphalian</a:t>
            </a:r>
            <a:r>
              <a:rPr lang="en-CA" dirty="0" smtClean="0"/>
              <a:t> congress</a:t>
            </a:r>
          </a:p>
          <a:p>
            <a:pPr lvl="1"/>
            <a:r>
              <a:rPr lang="en-CA" dirty="0" smtClean="0"/>
              <a:t>observers?</a:t>
            </a:r>
          </a:p>
          <a:p>
            <a:pPr lvl="1"/>
            <a:r>
              <a:rPr lang="en-CA" dirty="0" smtClean="0"/>
              <a:t>Amalie Elisabeth, Hessen-Kassel, champion of aristocratic interests</a:t>
            </a:r>
          </a:p>
          <a:p>
            <a:pPr lvl="2"/>
            <a:r>
              <a:rPr lang="en-CA" dirty="0" smtClean="0"/>
              <a:t>proposal: estates to meet in confessional groups</a:t>
            </a:r>
          </a:p>
          <a:p>
            <a:pPr lvl="2"/>
            <a:r>
              <a:rPr lang="en-CA" dirty="0" smtClean="0"/>
              <a:t>support from Sweden and France</a:t>
            </a:r>
          </a:p>
          <a:p>
            <a:pPr lvl="2"/>
            <a:r>
              <a:rPr lang="en-CA" dirty="0" smtClean="0"/>
              <a:t>Emperor: invitation to estates to participate in traditional three colleges (29 August 1644)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821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CA" sz="3600" dirty="0" smtClean="0"/>
              <a:t>Peacemaking during war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5334000" cy="5943600"/>
          </a:xfrm>
        </p:spPr>
        <p:txBody>
          <a:bodyPr>
            <a:normAutofit/>
          </a:bodyPr>
          <a:lstStyle/>
          <a:p>
            <a:r>
              <a:rPr lang="en-CA" dirty="0" smtClean="0"/>
              <a:t>Imperial proposals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concessions to Sweden</a:t>
            </a:r>
          </a:p>
          <a:p>
            <a:pPr lvl="2"/>
            <a:r>
              <a:rPr lang="en-CA" dirty="0" smtClean="0"/>
              <a:t>Pomerania, Bremen, </a:t>
            </a:r>
            <a:r>
              <a:rPr lang="en-CA" dirty="0" err="1" smtClean="0"/>
              <a:t>Verden</a:t>
            </a: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concessions to Brandenburg</a:t>
            </a:r>
          </a:p>
          <a:p>
            <a:pPr lvl="2"/>
            <a:r>
              <a:rPr lang="en-CA" dirty="0" smtClean="0"/>
              <a:t>Magdeburg, </a:t>
            </a:r>
            <a:r>
              <a:rPr lang="en-CA" dirty="0" err="1" smtClean="0"/>
              <a:t>Halberstadt</a:t>
            </a: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concessions to France</a:t>
            </a:r>
          </a:p>
          <a:p>
            <a:pPr lvl="2"/>
            <a:r>
              <a:rPr lang="en-CA" dirty="0" smtClean="0"/>
              <a:t>Alsace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concession to Protestant estates</a:t>
            </a:r>
          </a:p>
          <a:p>
            <a:pPr lvl="2"/>
            <a:r>
              <a:rPr lang="en-CA" dirty="0" smtClean="0"/>
              <a:t>abandonment of restitution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concession to peace process</a:t>
            </a:r>
          </a:p>
          <a:p>
            <a:pPr lvl="2"/>
            <a:r>
              <a:rPr lang="en-CA" dirty="0" smtClean="0"/>
              <a:t>abandonment of Spain in a separate peace if absolutely necessary</a:t>
            </a:r>
          </a:p>
        </p:txBody>
      </p:sp>
    </p:spTree>
    <p:extLst>
      <p:ext uri="{BB962C8B-B14F-4D97-AF65-F5344CB8AC3E}">
        <p14:creationId xmlns:p14="http://schemas.microsoft.com/office/powerpoint/2010/main" val="413134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CA" dirty="0" smtClean="0"/>
              <a:t>Questions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37760"/>
          </a:xfrm>
        </p:spPr>
        <p:txBody>
          <a:bodyPr>
            <a:norm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sz="3200" dirty="0"/>
              <a:t>Why did Spain decline after 1635?</a:t>
            </a:r>
          </a:p>
          <a:p>
            <a:pPr marL="651510" indent="-514350">
              <a:buFont typeface="+mj-lt"/>
              <a:buAutoNum type="arabicPeriod"/>
            </a:pPr>
            <a:r>
              <a:rPr lang="en-CA" sz="3200" dirty="0" smtClean="0"/>
              <a:t>How can we characterize the war in the Empire after 1635?</a:t>
            </a:r>
          </a:p>
        </p:txBody>
      </p:sp>
    </p:spTree>
    <p:extLst>
      <p:ext uri="{BB962C8B-B14F-4D97-AF65-F5344CB8AC3E}">
        <p14:creationId xmlns:p14="http://schemas.microsoft.com/office/powerpoint/2010/main" val="426345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r"/>
            <a:r>
              <a:rPr lang="en-CA" dirty="0" smtClean="0"/>
              <a:t>Spain’s decline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4648200" cy="6096000"/>
          </a:xfrm>
        </p:spPr>
        <p:txBody>
          <a:bodyPr>
            <a:normAutofit/>
          </a:bodyPr>
          <a:lstStyle/>
          <a:p>
            <a:r>
              <a:rPr lang="en-CA" dirty="0" smtClean="0"/>
              <a:t>War in Italy, 1635-1642</a:t>
            </a:r>
          </a:p>
          <a:p>
            <a:pPr lvl="1"/>
            <a:r>
              <a:rPr lang="en-CA" dirty="0" smtClean="0"/>
              <a:t>France’s objective</a:t>
            </a:r>
          </a:p>
          <a:p>
            <a:pPr lvl="2"/>
            <a:r>
              <a:rPr lang="en-CA" sz="2400" dirty="0" smtClean="0"/>
              <a:t>close </a:t>
            </a:r>
            <a:r>
              <a:rPr lang="en-CA" sz="2400" dirty="0" err="1" smtClean="0"/>
              <a:t>Valtellina</a:t>
            </a:r>
            <a:r>
              <a:rPr lang="en-CA" sz="2400" dirty="0" smtClean="0"/>
              <a:t> pass</a:t>
            </a:r>
          </a:p>
          <a:p>
            <a:pPr lvl="2"/>
            <a:r>
              <a:rPr lang="en-CA" sz="2400" dirty="0" smtClean="0"/>
              <a:t>restore control to Protestants</a:t>
            </a:r>
          </a:p>
          <a:p>
            <a:pPr lvl="2"/>
            <a:r>
              <a:rPr lang="en-CA" sz="2400" dirty="0" smtClean="0"/>
              <a:t>Henri de </a:t>
            </a:r>
            <a:r>
              <a:rPr lang="en-CA" sz="2400" dirty="0" err="1" smtClean="0"/>
              <a:t>Rohan</a:t>
            </a:r>
            <a:endParaRPr lang="en-CA" sz="2400" dirty="0" smtClean="0"/>
          </a:p>
          <a:p>
            <a:pPr lvl="1"/>
            <a:r>
              <a:rPr lang="en-CA" sz="2600" dirty="0" smtClean="0"/>
              <a:t>French victory 1635</a:t>
            </a:r>
          </a:p>
          <a:p>
            <a:pPr lvl="1"/>
            <a:r>
              <a:rPr lang="en-CA" sz="2600" dirty="0" smtClean="0"/>
              <a:t>reverse 1636</a:t>
            </a:r>
          </a:p>
          <a:p>
            <a:pPr lvl="2"/>
            <a:r>
              <a:rPr lang="en-CA" dirty="0" smtClean="0"/>
              <a:t>Spain’s “alliance with heretics” (p. 647) to regain transit through </a:t>
            </a:r>
            <a:r>
              <a:rPr lang="en-CA" dirty="0" err="1" smtClean="0"/>
              <a:t>Valtellina</a:t>
            </a:r>
            <a:endParaRPr lang="en-CA" dirty="0" smtClean="0"/>
          </a:p>
          <a:p>
            <a:pPr lvl="2"/>
            <a:r>
              <a:rPr lang="en-CA" dirty="0" smtClean="0"/>
              <a:t>lack of Protestant support for French conflict with Milan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314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Spain’s decline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5257800" cy="5242560"/>
          </a:xfrm>
        </p:spPr>
        <p:txBody>
          <a:bodyPr/>
          <a:lstStyle/>
          <a:p>
            <a:r>
              <a:rPr lang="en-CA" dirty="0" smtClean="0"/>
              <a:t>War in Italy</a:t>
            </a:r>
          </a:p>
          <a:p>
            <a:pPr lvl="1"/>
            <a:r>
              <a:rPr lang="en-CA" dirty="0" smtClean="0"/>
              <a:t>civil war in Savoy (1639-1642)</a:t>
            </a:r>
          </a:p>
          <a:p>
            <a:pPr lvl="1"/>
            <a:r>
              <a:rPr lang="en-CA" dirty="0" smtClean="0"/>
              <a:t>France vs. Spain (1639-1640)</a:t>
            </a:r>
          </a:p>
          <a:p>
            <a:pPr lvl="1"/>
            <a:r>
              <a:rPr lang="en-CA" dirty="0" smtClean="0"/>
              <a:t>stalemate</a:t>
            </a:r>
          </a:p>
          <a:p>
            <a:r>
              <a:rPr lang="en-CA" dirty="0" smtClean="0"/>
              <a:t>death of Urban VIII (1644)</a:t>
            </a:r>
          </a:p>
          <a:p>
            <a:r>
              <a:rPr lang="en-CA" dirty="0" smtClean="0"/>
              <a:t>Innocent X (1644-1655)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9695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 fontScale="90000"/>
          </a:bodyPr>
          <a:lstStyle/>
          <a:p>
            <a:pPr algn="r"/>
            <a:r>
              <a:rPr lang="en-CA" dirty="0" smtClean="0"/>
              <a:t>Spain’s decline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4953000" cy="5852160"/>
          </a:xfrm>
        </p:spPr>
        <p:txBody>
          <a:bodyPr/>
          <a:lstStyle/>
          <a:p>
            <a:r>
              <a:rPr lang="en-CA" dirty="0" smtClean="0"/>
              <a:t>Attack on Spain</a:t>
            </a:r>
          </a:p>
          <a:p>
            <a:pPr lvl="1"/>
            <a:r>
              <a:rPr lang="en-CA" dirty="0" smtClean="0"/>
              <a:t>Pyrenees</a:t>
            </a:r>
          </a:p>
          <a:p>
            <a:pPr lvl="1"/>
            <a:r>
              <a:rPr lang="en-CA" dirty="0" smtClean="0"/>
              <a:t>two points of invasion</a:t>
            </a:r>
          </a:p>
          <a:p>
            <a:pPr lvl="2"/>
            <a:r>
              <a:rPr lang="en-CA" dirty="0" smtClean="0"/>
              <a:t>West: </a:t>
            </a:r>
            <a:r>
              <a:rPr lang="en-CA" dirty="0" err="1" smtClean="0"/>
              <a:t>Fuenterrabia</a:t>
            </a:r>
            <a:endParaRPr lang="en-CA" dirty="0" smtClean="0"/>
          </a:p>
          <a:p>
            <a:pPr lvl="2"/>
            <a:r>
              <a:rPr lang="en-CA" dirty="0" smtClean="0"/>
              <a:t>East: Perpignan</a:t>
            </a:r>
          </a:p>
          <a:p>
            <a:pPr lvl="2"/>
            <a:r>
              <a:rPr lang="en-CA" dirty="0" smtClean="0"/>
              <a:t>East: </a:t>
            </a:r>
            <a:r>
              <a:rPr lang="en-CA" dirty="0" err="1" smtClean="0"/>
              <a:t>Salces</a:t>
            </a:r>
            <a:endParaRPr lang="en-CA" dirty="0" smtClean="0"/>
          </a:p>
          <a:p>
            <a:pPr lvl="1"/>
            <a:r>
              <a:rPr lang="en-CA" dirty="0" smtClean="0"/>
              <a:t>1638: West</a:t>
            </a:r>
          </a:p>
          <a:p>
            <a:pPr lvl="1"/>
            <a:r>
              <a:rPr lang="en-CA" dirty="0" smtClean="0"/>
              <a:t>1639: East</a:t>
            </a:r>
          </a:p>
          <a:p>
            <a:pPr lvl="2"/>
            <a:r>
              <a:rPr lang="en-CA" dirty="0" err="1" smtClean="0"/>
              <a:t>Salces</a:t>
            </a:r>
            <a:r>
              <a:rPr lang="en-CA" dirty="0" smtClean="0"/>
              <a:t> falls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859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CA" dirty="0" smtClean="0"/>
              <a:t>Spain’s decline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Revolt in Catalonia, 1640</a:t>
            </a:r>
          </a:p>
          <a:p>
            <a:pPr lvl="1"/>
            <a:r>
              <a:rPr lang="en-CA" dirty="0" smtClean="0"/>
              <a:t>French </a:t>
            </a:r>
            <a:r>
              <a:rPr lang="en-CA" dirty="0" err="1" smtClean="0"/>
              <a:t>figinting</a:t>
            </a:r>
            <a:r>
              <a:rPr lang="en-CA" dirty="0" smtClean="0"/>
              <a:t> in </a:t>
            </a:r>
            <a:r>
              <a:rPr lang="en-CA" dirty="0" err="1" smtClean="0"/>
              <a:t>Rousillon</a:t>
            </a:r>
            <a:r>
              <a:rPr lang="en-CA" dirty="0" smtClean="0"/>
              <a:t> and Lerida</a:t>
            </a:r>
          </a:p>
          <a:p>
            <a:r>
              <a:rPr lang="en-CA" dirty="0" smtClean="0"/>
              <a:t>Revolt of Portugal, 1640</a:t>
            </a:r>
          </a:p>
          <a:p>
            <a:pPr lvl="1"/>
            <a:r>
              <a:rPr lang="en-CA" dirty="0" smtClean="0"/>
              <a:t>Defenestration of Lisbon (1 December 1640) in response to demand for 6,000 troops</a:t>
            </a:r>
          </a:p>
          <a:p>
            <a:pPr lvl="1"/>
            <a:r>
              <a:rPr lang="en-CA" dirty="0" smtClean="0"/>
              <a:t>War of Restoration (1640-1668)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987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CA" dirty="0" smtClean="0"/>
              <a:t>Spain’s decline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Fiscal-military burden</a:t>
            </a:r>
          </a:p>
          <a:p>
            <a:pPr lvl="1"/>
            <a:r>
              <a:rPr lang="en-CA" dirty="0" smtClean="0"/>
              <a:t>“The monarchy remained rich, but it could no longer cope with the mounting cost of war” (p. 655).</a:t>
            </a:r>
          </a:p>
          <a:p>
            <a:pPr lvl="1"/>
            <a:r>
              <a:rPr lang="en-CA" dirty="0" smtClean="0"/>
              <a:t>silver imports</a:t>
            </a:r>
          </a:p>
          <a:p>
            <a:pPr lvl="1"/>
            <a:r>
              <a:rPr lang="en-CA" dirty="0" smtClean="0"/>
              <a:t>“Spain’s transatlantic trade collapsed in 1638-41” (p. 659)</a:t>
            </a:r>
          </a:p>
          <a:p>
            <a:pPr lvl="1"/>
            <a:r>
              <a:rPr lang="en-CA" dirty="0" smtClean="0"/>
              <a:t>rising taxes</a:t>
            </a:r>
          </a:p>
          <a:p>
            <a:pPr lvl="1"/>
            <a:r>
              <a:rPr lang="en-CA" dirty="0" smtClean="0"/>
              <a:t>diminishing population</a:t>
            </a:r>
          </a:p>
          <a:p>
            <a:pPr lvl="1"/>
            <a:r>
              <a:rPr lang="en-CA" dirty="0" smtClean="0"/>
              <a:t>The Army of Flanders “was insufficient to fight both France and the Dutch Republic” (p. 656).</a:t>
            </a:r>
          </a:p>
          <a:p>
            <a:pPr lvl="1"/>
            <a:r>
              <a:rPr lang="en-CA" dirty="0" smtClean="0"/>
              <a:t>casualty and wastage rate:  +20,000 per year after 1635</a:t>
            </a:r>
          </a:p>
          <a:p>
            <a:pPr lvl="1"/>
            <a:r>
              <a:rPr lang="en-CA" dirty="0" smtClean="0"/>
              <a:t>resistance to military service</a:t>
            </a:r>
          </a:p>
          <a:p>
            <a:pPr lvl="1"/>
            <a:r>
              <a:rPr lang="en-CA" dirty="0" smtClean="0"/>
              <a:t>losses to Dutch in West Indies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297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4185</TotalTime>
  <Words>1605</Words>
  <Application>Microsoft Office PowerPoint</Application>
  <PresentationFormat>On-screen Show (4:3)</PresentationFormat>
  <Paragraphs>260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Book Antiqua</vt:lpstr>
      <vt:lpstr>Lucida Sans</vt:lpstr>
      <vt:lpstr>Wingdings</vt:lpstr>
      <vt:lpstr>Wingdings 2</vt:lpstr>
      <vt:lpstr>Wingdings 3</vt:lpstr>
      <vt:lpstr>Apex</vt:lpstr>
      <vt:lpstr>3_Apex</vt:lpstr>
      <vt:lpstr>History 321:  State and Society in Early Modern Europe: The Thirty Years War</vt:lpstr>
      <vt:lpstr>Reminders</vt:lpstr>
      <vt:lpstr>Maps</vt:lpstr>
      <vt:lpstr>Questions</vt:lpstr>
      <vt:lpstr>Spain’s decline</vt:lpstr>
      <vt:lpstr>Spain’s decline</vt:lpstr>
      <vt:lpstr>Spain’s decline</vt:lpstr>
      <vt:lpstr>Spain’s decline</vt:lpstr>
      <vt:lpstr>Spain’s decline</vt:lpstr>
      <vt:lpstr>Spain’s decline</vt:lpstr>
      <vt:lpstr>Spain’s decline</vt:lpstr>
      <vt:lpstr>Character of the War after 1635</vt:lpstr>
      <vt:lpstr>Character of the War after 1635</vt:lpstr>
      <vt:lpstr>Character of the War after 1635</vt:lpstr>
      <vt:lpstr>Character of the War after 1635</vt:lpstr>
      <vt:lpstr>Character of the War after 1635</vt:lpstr>
      <vt:lpstr>Peace for War</vt:lpstr>
      <vt:lpstr>War for Peace</vt:lpstr>
      <vt:lpstr>Peacemaking during war</vt:lpstr>
      <vt:lpstr>Peacemaking during war</vt:lpstr>
      <vt:lpstr>Peacemaking during war</vt:lpstr>
      <vt:lpstr>Peacemaking during war</vt:lpstr>
      <vt:lpstr>Peacemaking during war</vt:lpstr>
      <vt:lpstr>Peacemaking during war</vt:lpstr>
      <vt:lpstr>War during peacemaking</vt:lpstr>
      <vt:lpstr>War during peacemaking</vt:lpstr>
      <vt:lpstr>War during peacemaking</vt:lpstr>
      <vt:lpstr>War during peacemaking</vt:lpstr>
      <vt:lpstr>War during peacemaking</vt:lpstr>
      <vt:lpstr>Peacemaking during war</vt:lpstr>
      <vt:lpstr>Peacemaking during war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 Pabel</cp:lastModifiedBy>
  <cp:revision>98</cp:revision>
  <dcterms:created xsi:type="dcterms:W3CDTF">2006-08-16T00:00:00Z</dcterms:created>
  <dcterms:modified xsi:type="dcterms:W3CDTF">2015-03-02T05:35:30Z</dcterms:modified>
</cp:coreProperties>
</file>